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0" r:id="rId2"/>
    <p:sldId id="279" r:id="rId3"/>
    <p:sldId id="305" r:id="rId4"/>
    <p:sldId id="297" r:id="rId5"/>
    <p:sldId id="257" r:id="rId6"/>
    <p:sldId id="283" r:id="rId7"/>
    <p:sldId id="284" r:id="rId8"/>
    <p:sldId id="262" r:id="rId9"/>
    <p:sldId id="285" r:id="rId10"/>
    <p:sldId id="28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303" r:id="rId20"/>
    <p:sldId id="275" r:id="rId21"/>
    <p:sldId id="276" r:id="rId22"/>
    <p:sldId id="300" r:id="rId23"/>
    <p:sldId id="277" r:id="rId24"/>
    <p:sldId id="304" r:id="rId25"/>
    <p:sldId id="310" r:id="rId26"/>
    <p:sldId id="311" r:id="rId27"/>
    <p:sldId id="312" r:id="rId28"/>
    <p:sldId id="278" r:id="rId29"/>
    <p:sldId id="281" r:id="rId30"/>
    <p:sldId id="290" r:id="rId31"/>
    <p:sldId id="292" r:id="rId32"/>
    <p:sldId id="293" r:id="rId33"/>
    <p:sldId id="294" r:id="rId34"/>
    <p:sldId id="295" r:id="rId35"/>
    <p:sldId id="306" r:id="rId36"/>
    <p:sldId id="307" r:id="rId37"/>
    <p:sldId id="309" r:id="rId38"/>
    <p:sldId id="30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781BE-91B6-423E-BBF6-7C2F44E8C1A7}">
          <p14:sldIdLst>
            <p14:sldId id="280"/>
            <p14:sldId id="279"/>
            <p14:sldId id="305"/>
          </p14:sldIdLst>
        </p14:section>
        <p14:section name="1. Introduction" id="{AC59462E-3C11-4495-AD1D-48A3A1386FE7}">
          <p14:sldIdLst>
            <p14:sldId id="297"/>
          </p14:sldIdLst>
        </p14:section>
        <p14:section name="2. What is Bitcoin at high level" id="{680B4F1C-FF86-488C-A37F-72DBD0105249}">
          <p14:sldIdLst>
            <p14:sldId id="257"/>
          </p14:sldIdLst>
        </p14:section>
        <p14:section name="3. How Sending Money in Bitcoin Networks" id="{F8410F5B-64BC-48ED-93F2-422696031076}">
          <p14:sldIdLst>
            <p14:sldId id="283"/>
            <p14:sldId id="284"/>
            <p14:sldId id="262"/>
            <p14:sldId id="285"/>
            <p14:sldId id="287"/>
          </p14:sldIdLst>
        </p14:section>
        <p14:section name="4. Bitcoin Transactions and Ledger in Detail" id="{5E4F5886-6015-4D3E-AC39-63624ADCC409}">
          <p14:sldIdLst>
            <p14:sldId id="263"/>
            <p14:sldId id="264"/>
            <p14:sldId id="265"/>
            <p14:sldId id="266"/>
            <p14:sldId id="267"/>
          </p14:sldIdLst>
        </p14:section>
        <p14:section name="5. Double Spending" id="{4B7EE568-04BC-4AFD-94A4-01005FE15E75}">
          <p14:sldIdLst>
            <p14:sldId id="269"/>
          </p14:sldIdLst>
        </p14:section>
        <p14:section name="7. The Block Chain: an Ordering of Transactions" id="{7944E45A-1017-468A-BBC8-62C079BE05AA}">
          <p14:sldIdLst>
            <p14:sldId id="270"/>
            <p14:sldId id="271"/>
            <p14:sldId id="303"/>
          </p14:sldIdLst>
        </p14:section>
        <p14:section name="9. Double Spend Prevention" id="{E2DBD715-AF53-421D-9B85-36EE2043A7E8}">
          <p14:sldIdLst>
            <p14:sldId id="275"/>
            <p14:sldId id="276"/>
            <p14:sldId id="300"/>
          </p14:sldIdLst>
        </p14:section>
        <p14:section name="9. Mining" id="{1A716732-F556-4C79-984D-C2AB355C5893}">
          <p14:sldIdLst>
            <p14:sldId id="277"/>
          </p14:sldIdLst>
        </p14:section>
        <p14:section name="10. Application" id="{43B83FF8-DD14-498E-BDF5-1F2490A02A85}">
          <p14:sldIdLst>
            <p14:sldId id="304"/>
            <p14:sldId id="310"/>
            <p14:sldId id="311"/>
            <p14:sldId id="312"/>
          </p14:sldIdLst>
        </p14:section>
        <p14:section name="11. Summary" id="{2BE261DD-00A7-497A-A73A-F5F6529C04F4}">
          <p14:sldIdLst>
            <p14:sldId id="278"/>
            <p14:sldId id="281"/>
          </p14:sldIdLst>
        </p14:section>
        <p14:section name="Ethereum" id="{E9C5F9C4-1B73-4064-9933-554834B3A870}">
          <p14:sldIdLst>
            <p14:sldId id="290"/>
            <p14:sldId id="292"/>
            <p14:sldId id="293"/>
            <p14:sldId id="294"/>
            <p14:sldId id="295"/>
            <p14:sldId id="306"/>
            <p14:sldId id="307"/>
            <p14:sldId id="309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2" autoAdjust="0"/>
    <p:restoredTop sz="84339" autoAdjust="0"/>
  </p:normalViewPr>
  <p:slideViewPr>
    <p:cSldViewPr snapToGrid="0">
      <p:cViewPr varScale="1">
        <p:scale>
          <a:sx n="80" d="100"/>
          <a:sy n="80" d="100"/>
        </p:scale>
        <p:origin x="80" y="4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</a:t>
            </a:r>
            <a:r>
              <a:rPr lang="en-US"/>
              <a:t>code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A5364-496A-4F9C-87A3-256EB1FA7D2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91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r>
              <a:rPr lang="en-US" dirty="0"/>
              <a:t>Satoshi Nakamoto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8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61B760-5D5E-4ED1-89A9-88D92431FFE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0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CDF90-1BE6-487B-B060-9657CD1EB2E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15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9D618-D169-493F-AB29-F7ABEF8DF97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2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BC15-652C-4852-8597-59E8E44F3B0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4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6/1/2017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blockchain.info/charts/hash-rate?timespan=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hyperlink" Target="https://blockchain.info/charts/total-bitcoins" TargetMode="Externa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/>
              <a:t>比特币</a:t>
            </a:r>
            <a:br>
              <a:rPr lang="en-US" altLang="zh-CN" b="1" dirty="0"/>
            </a:br>
            <a:r>
              <a:rPr lang="zh-CN" altLang="en-US" b="1" dirty="0"/>
              <a:t>实现技术解析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08" y="450391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吴增德）</a:t>
            </a:r>
            <a:endParaRPr lang="en-US" altLang="zh-CN" sz="3200" dirty="0"/>
          </a:p>
          <a:p>
            <a:r>
              <a:rPr lang="en-US" sz="3200" dirty="0"/>
              <a:t>2017</a:t>
            </a:r>
            <a:r>
              <a:rPr lang="zh-CN" altLang="en-US" sz="3200" dirty="0"/>
              <a:t>－</a:t>
            </a:r>
            <a:r>
              <a:rPr lang="en-US" altLang="zh-CN" sz="3200" dirty="0"/>
              <a:t>05</a:t>
            </a:r>
            <a:r>
              <a:rPr lang="zh-CN" altLang="en-US" sz="3200" dirty="0"/>
              <a:t>－</a:t>
            </a:r>
            <a:r>
              <a:rPr lang="en-US" altLang="zh-CN" sz="3200" dirty="0"/>
              <a:t>29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157007" y="36518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817025"/>
            <a:ext cx="8064029" cy="3763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Coins flow from Inputs to 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03" y="1301273"/>
            <a:ext cx="5951605" cy="1153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6079" y="2020653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6909" y="2038471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3" name="內容版面配置區 2"/>
          <p:cNvSpPr>
            <a:spLocks noGrp="1"/>
          </p:cNvSpPr>
          <p:nvPr/>
        </p:nvSpPr>
        <p:spPr>
          <a:xfrm>
            <a:off x="195003" y="1301273"/>
            <a:ext cx="4306453" cy="548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Each bitcoin defined as a chain of digital signature</a:t>
            </a:r>
          </a:p>
          <a:p>
            <a:r>
              <a:rPr lang="EN-US" altLang="ZH-HK" sz="2400" dirty="0"/>
              <a:t>When A wants to transfer a bitcoin to B, A creates a digital signature with A’s private key,  based on the hash of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previous transaction of this coin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public key of B</a:t>
            </a:r>
          </a:p>
          <a:p>
            <a:r>
              <a:rPr lang="EN-US" altLang="ZH-HK" sz="2400" dirty="0"/>
              <a:t>Everyone can verify the transaction by verifying the digital signature with public key of A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75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and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682" y="1025526"/>
            <a:ext cx="5656118" cy="4351338"/>
          </a:xfrm>
        </p:spPr>
        <p:txBody>
          <a:bodyPr/>
          <a:lstStyle/>
          <a:p>
            <a:r>
              <a:rPr lang="en-US" dirty="0"/>
              <a:t>Ownership via previous transactions</a:t>
            </a:r>
          </a:p>
          <a:p>
            <a:r>
              <a:rPr lang="en-US" dirty="0"/>
              <a:t>Check previous transactions ~ 24h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98226" y="1025526"/>
            <a:ext cx="5133109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3" y="2486459"/>
            <a:ext cx="6519114" cy="4278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55" y="2439101"/>
            <a:ext cx="5219699" cy="41876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23147" y="3086605"/>
            <a:ext cx="5569527" cy="975732"/>
          </a:xfrm>
        </p:spPr>
        <p:txBody>
          <a:bodyPr/>
          <a:lstStyle/>
          <a:p>
            <a:r>
              <a:rPr lang="en-US" dirty="0"/>
              <a:t>Real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0"/>
            <a:ext cx="1129435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589809"/>
            <a:ext cx="11818375" cy="4587154"/>
          </a:xfrm>
        </p:spPr>
        <p:txBody>
          <a:bodyPr/>
          <a:lstStyle/>
          <a:p>
            <a:r>
              <a:rPr lang="en-US" dirty="0"/>
              <a:t>Each Transaction Can Only be Used Once as an input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7" y="2431474"/>
            <a:ext cx="6020794" cy="42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5" y="2431474"/>
            <a:ext cx="4246830" cy="421800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330" y="706582"/>
            <a:ext cx="955964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2462645"/>
            <a:ext cx="5914354" cy="431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4" y="2234919"/>
            <a:ext cx="4389902" cy="43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0" y="108790"/>
            <a:ext cx="3066941" cy="11677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Transactions: Mathematical Puzzles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338522"/>
            <a:ext cx="8139658" cy="2506114"/>
          </a:xfrm>
        </p:spPr>
        <p:txBody>
          <a:bodyPr>
            <a:normAutofit/>
          </a:bodyPr>
          <a:lstStyle/>
          <a:p>
            <a:r>
              <a:rPr lang="en-US" dirty="0"/>
              <a:t>Transactions: Mathematical Puzzles with locker</a:t>
            </a:r>
          </a:p>
          <a:p>
            <a:pPr lvl="1"/>
            <a:r>
              <a:rPr lang="en-US" dirty="0"/>
              <a:t>Defined with special Scripting language</a:t>
            </a:r>
          </a:p>
          <a:p>
            <a:pPr lvl="1"/>
            <a:r>
              <a:rPr lang="en-US" dirty="0"/>
              <a:t>Only owner can solve it</a:t>
            </a:r>
          </a:p>
          <a:p>
            <a:pPr lvl="1"/>
            <a:r>
              <a:rPr lang="en-US" dirty="0"/>
              <a:t>Support more complex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9" y="3106877"/>
            <a:ext cx="6244936" cy="175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2" y="1918358"/>
            <a:ext cx="3076993" cy="246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3" y="21698"/>
            <a:ext cx="2032939" cy="312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85" y="5498697"/>
            <a:ext cx="6647296" cy="1223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6885" y="5102038"/>
            <a:ext cx="35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Transaction: 2009, Jan 3, 50BTC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12" y="2847108"/>
            <a:ext cx="5425362" cy="401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5365286" cy="4086644"/>
          </a:xfrm>
        </p:spPr>
        <p:txBody>
          <a:bodyPr>
            <a:normAutofit/>
          </a:bodyPr>
          <a:lstStyle/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Possible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  <a:p>
            <a:r>
              <a:rPr lang="en-US" dirty="0"/>
              <a:t>Nodes need to agree on transaction order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68710" y="95748"/>
            <a:ext cx="5195470" cy="2396559"/>
            <a:chOff x="402314" y="4156703"/>
            <a:chExt cx="5195470" cy="23965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14" y="4530436"/>
              <a:ext cx="5195470" cy="20228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43709" y="4156703"/>
              <a:ext cx="12923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Wallet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4" y="5139206"/>
            <a:ext cx="3983297" cy="1602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05" y="4842929"/>
            <a:ext cx="3671504" cy="20050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10872468" cy="5032217"/>
          </a:xfrm>
        </p:spPr>
        <p:txBody>
          <a:bodyPr/>
          <a:lstStyle/>
          <a:p>
            <a:r>
              <a:rPr lang="en-US" dirty="0"/>
              <a:t>The Block Chain: Ordering Solution</a:t>
            </a:r>
          </a:p>
          <a:p>
            <a:r>
              <a:rPr lang="en-US" dirty="0"/>
              <a:t>Transaction Chain: History of Ownership</a:t>
            </a:r>
          </a:p>
          <a:p>
            <a:pPr lvl="1"/>
            <a:r>
              <a:rPr lang="en-US" dirty="0"/>
              <a:t>Unconfirmed Transactions</a:t>
            </a:r>
          </a:p>
          <a:p>
            <a:pPr lvl="1"/>
            <a:r>
              <a:rPr lang="en-US" dirty="0"/>
              <a:t>Add to new Block</a:t>
            </a:r>
          </a:p>
          <a:p>
            <a:r>
              <a:rPr lang="en-US" dirty="0"/>
              <a:t>Potential next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9" y="112269"/>
            <a:ext cx="5327012" cy="233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9" y="2675615"/>
            <a:ext cx="3979718" cy="176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5" y="4941972"/>
            <a:ext cx="4468424" cy="167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" y="3723757"/>
            <a:ext cx="7112186" cy="31030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3293914"/>
            <a:ext cx="5058013" cy="354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9" y="2246496"/>
            <a:ext cx="6016921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Puzzle: SHA256</a:t>
            </a:r>
          </a:p>
          <a:p>
            <a:pPr lvl="1"/>
            <a:r>
              <a:rPr lang="en-US" dirty="0"/>
              <a:t>Target: 000000000000A1B7E…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3087" y="93519"/>
            <a:ext cx="279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Block Puzzle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4" y="749450"/>
            <a:ext cx="7110076" cy="4016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236" y="289239"/>
            <a:ext cx="1767993" cy="172226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Header Hash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9" y="4422798"/>
            <a:ext cx="3929051" cy="2219302"/>
          </a:xfrm>
          <a:prstGeom prst="rect">
            <a:avLst/>
          </a:prstGeom>
        </p:spPr>
      </p:pic>
      <p:graphicFrame>
        <p:nvGraphicFramePr>
          <p:cNvPr id="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71566"/>
              </p:ext>
            </p:extLst>
          </p:nvPr>
        </p:nvGraphicFramePr>
        <p:xfrm>
          <a:off x="332220" y="1103151"/>
          <a:ext cx="7548130" cy="3219389"/>
        </p:xfrm>
        <a:graphic>
          <a:graphicData uri="http://schemas.openxmlformats.org/drawingml/2006/table">
            <a:tbl>
              <a:tblPr/>
              <a:tblGrid>
                <a:gridCol w="14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Name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Byte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Size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Description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Version (V)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Block Version Number.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Previous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Hash (P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This is the hash of the previous block header.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Merkle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Root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The hash based on all the transactions present in the current block.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Time (T)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Current Timestamp in seconds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unix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format).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Target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Target value in compact form.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Nonce (R)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User adjusted value starting from 0.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422799"/>
            <a:ext cx="3282950" cy="128875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950" y="5832382"/>
            <a:ext cx="3784600" cy="90147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19" y="106130"/>
            <a:ext cx="3676761" cy="43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8727"/>
          </a:xfrm>
        </p:spPr>
        <p:txBody>
          <a:bodyPr/>
          <a:lstStyle/>
          <a:p>
            <a:r>
              <a:rPr lang="en-US" b="1" dirty="0"/>
              <a:t>How Bitcoin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750"/>
            <a:ext cx="9144000" cy="1287049"/>
          </a:xfrm>
        </p:spPr>
        <p:txBody>
          <a:bodyPr>
            <a:normAutofit/>
          </a:bodyPr>
          <a:lstStyle/>
          <a:p>
            <a:r>
              <a:rPr lang="en-US" sz="3600" dirty="0"/>
              <a:t>Andy Wu (</a:t>
            </a:r>
            <a:r>
              <a:rPr lang="zh-CN" altLang="en-US" sz="3600" dirty="0"/>
              <a:t>吴增德）</a:t>
            </a:r>
            <a:endParaRPr lang="en-US" altLang="zh-CN" sz="3600" dirty="0"/>
          </a:p>
          <a:p>
            <a:r>
              <a:rPr lang="en-US" sz="3600" dirty="0"/>
              <a:t>2017</a:t>
            </a:r>
            <a:r>
              <a:rPr lang="zh-CN" altLang="en-US" sz="3600" dirty="0"/>
              <a:t>－</a:t>
            </a:r>
            <a:r>
              <a:rPr lang="en-US" altLang="zh-CN" sz="3600" dirty="0"/>
              <a:t>05</a:t>
            </a:r>
            <a:r>
              <a:rPr lang="zh-CN" altLang="en-US" sz="3600" dirty="0"/>
              <a:t>－</a:t>
            </a:r>
            <a:r>
              <a:rPr lang="en-US" altLang="zh-CN" sz="3600" dirty="0"/>
              <a:t>29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72736"/>
            <a:ext cx="11662860" cy="664244"/>
          </a:xfrm>
        </p:spPr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5" y="4565650"/>
            <a:ext cx="6016867" cy="193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4017174"/>
            <a:ext cx="4454842" cy="265223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20</a:t>
            </a:fld>
            <a:endParaRPr lang="en-US"/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>
            <a:off x="59944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4"/>
          <p:cNvSpPr>
            <a:spLocks/>
          </p:cNvSpPr>
          <p:nvPr/>
        </p:nvSpPr>
        <p:spPr bwMode="auto">
          <a:xfrm>
            <a:off x="282194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5"/>
          <p:cNvSpPr>
            <a:spLocks/>
          </p:cNvSpPr>
          <p:nvPr/>
        </p:nvSpPr>
        <p:spPr bwMode="auto">
          <a:xfrm>
            <a:off x="512318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6"/>
          <p:cNvSpPr>
            <a:spLocks/>
          </p:cNvSpPr>
          <p:nvPr/>
        </p:nvSpPr>
        <p:spPr bwMode="auto">
          <a:xfrm>
            <a:off x="734822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7"/>
          <p:cNvSpPr>
            <a:spLocks/>
          </p:cNvSpPr>
          <p:nvPr/>
        </p:nvSpPr>
        <p:spPr bwMode="auto">
          <a:xfrm>
            <a:off x="614680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 dirty="0">
                <a:latin typeface="+mn-lt"/>
                <a:cs typeface="Gill Sans" charset="0"/>
                <a:sym typeface="Gill Sans" charset="0"/>
              </a:rPr>
              <a:t>.32,A-&gt;B</a:t>
            </a:r>
          </a:p>
        </p:txBody>
      </p:sp>
      <p:sp>
        <p:nvSpPr>
          <p:cNvPr id="19" name="Rectangle 8"/>
          <p:cNvSpPr>
            <a:spLocks/>
          </p:cNvSpPr>
          <p:nvPr/>
        </p:nvSpPr>
        <p:spPr bwMode="auto">
          <a:xfrm>
            <a:off x="614680" y="16063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1.03,S-&gt;J</a:t>
            </a: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614680" y="191876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2.5,M-&gt;S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614680" y="214482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2842768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1.0,J-&gt;Z</a:t>
            </a:r>
          </a:p>
        </p:txBody>
      </p:sp>
      <p:sp>
        <p:nvSpPr>
          <p:cNvPr id="23" name="Rectangle 12"/>
          <p:cNvSpPr>
            <a:spLocks/>
          </p:cNvSpPr>
          <p:nvPr/>
        </p:nvSpPr>
        <p:spPr bwMode="auto">
          <a:xfrm>
            <a:off x="2842768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.23,B-&gt;C</a:t>
            </a:r>
          </a:p>
        </p:txBody>
      </p:sp>
      <p:sp>
        <p:nvSpPr>
          <p:cNvPr id="24" name="Rectangle 13"/>
          <p:cNvSpPr>
            <a:spLocks/>
          </p:cNvSpPr>
          <p:nvPr/>
        </p:nvSpPr>
        <p:spPr bwMode="auto">
          <a:xfrm>
            <a:off x="2842768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.1,S-&gt;F</a:t>
            </a:r>
          </a:p>
        </p:txBody>
      </p:sp>
      <p:sp>
        <p:nvSpPr>
          <p:cNvPr id="25" name="Rectangle 14"/>
          <p:cNvSpPr>
            <a:spLocks/>
          </p:cNvSpPr>
          <p:nvPr/>
        </p:nvSpPr>
        <p:spPr bwMode="auto">
          <a:xfrm>
            <a:off x="2842768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26" name="Rectangle 15"/>
          <p:cNvSpPr>
            <a:spLocks/>
          </p:cNvSpPr>
          <p:nvPr/>
        </p:nvSpPr>
        <p:spPr bwMode="auto">
          <a:xfrm>
            <a:off x="989891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1</a:t>
            </a:r>
          </a:p>
        </p:txBody>
      </p:sp>
      <p:sp>
        <p:nvSpPr>
          <p:cNvPr id="27" name="Rectangle 16"/>
          <p:cNvSpPr>
            <a:spLocks/>
          </p:cNvSpPr>
          <p:nvPr/>
        </p:nvSpPr>
        <p:spPr bwMode="auto">
          <a:xfrm>
            <a:off x="321477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2</a:t>
            </a:r>
          </a:p>
        </p:txBody>
      </p:sp>
      <p:sp>
        <p:nvSpPr>
          <p:cNvPr id="28" name="Rectangle 17"/>
          <p:cNvSpPr>
            <a:spLocks/>
          </p:cNvSpPr>
          <p:nvPr/>
        </p:nvSpPr>
        <p:spPr bwMode="auto">
          <a:xfrm>
            <a:off x="551601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Block 3</a:t>
            </a:r>
          </a:p>
        </p:txBody>
      </p:sp>
      <p:sp>
        <p:nvSpPr>
          <p:cNvPr id="29" name="Rectangle 18"/>
          <p:cNvSpPr>
            <a:spLocks/>
          </p:cNvSpPr>
          <p:nvPr/>
        </p:nvSpPr>
        <p:spPr bwMode="auto">
          <a:xfrm>
            <a:off x="774105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4</a:t>
            </a:r>
          </a:p>
        </p:txBody>
      </p:sp>
      <p:sp>
        <p:nvSpPr>
          <p:cNvPr id="30" name="Rectangle 19"/>
          <p:cNvSpPr>
            <a:spLocks/>
          </p:cNvSpPr>
          <p:nvPr/>
        </p:nvSpPr>
        <p:spPr bwMode="auto">
          <a:xfrm>
            <a:off x="5128647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1.45,C-&gt;S</a:t>
            </a:r>
          </a:p>
        </p:txBody>
      </p:sp>
      <p:sp>
        <p:nvSpPr>
          <p:cNvPr id="31" name="Rectangle 20"/>
          <p:cNvSpPr>
            <a:spLocks/>
          </p:cNvSpPr>
          <p:nvPr/>
        </p:nvSpPr>
        <p:spPr bwMode="auto">
          <a:xfrm>
            <a:off x="5128647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1.2,E-&gt;J</a:t>
            </a:r>
          </a:p>
        </p:txBody>
      </p:sp>
      <p:sp>
        <p:nvSpPr>
          <p:cNvPr id="32" name="Rectangle 21"/>
          <p:cNvSpPr>
            <a:spLocks/>
          </p:cNvSpPr>
          <p:nvPr/>
        </p:nvSpPr>
        <p:spPr bwMode="auto">
          <a:xfrm>
            <a:off x="5128647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.2,M-&gt;J</a:t>
            </a:r>
          </a:p>
        </p:txBody>
      </p:sp>
      <p:sp>
        <p:nvSpPr>
          <p:cNvPr id="33" name="Rectangle 22"/>
          <p:cNvSpPr>
            <a:spLocks/>
          </p:cNvSpPr>
          <p:nvPr/>
        </p:nvSpPr>
        <p:spPr bwMode="auto">
          <a:xfrm>
            <a:off x="5128647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34" name="Rectangle 23"/>
          <p:cNvSpPr>
            <a:spLocks/>
          </p:cNvSpPr>
          <p:nvPr/>
        </p:nvSpPr>
        <p:spPr bwMode="auto">
          <a:xfrm>
            <a:off x="3304370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5534967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6" name="Rectangle 25"/>
          <p:cNvSpPr>
            <a:spLocks/>
          </p:cNvSpPr>
          <p:nvPr/>
        </p:nvSpPr>
        <p:spPr bwMode="auto">
          <a:xfrm>
            <a:off x="7836207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7" name="Rectangle 26"/>
          <p:cNvSpPr>
            <a:spLocks/>
          </p:cNvSpPr>
          <p:nvPr/>
        </p:nvSpPr>
        <p:spPr bwMode="auto">
          <a:xfrm>
            <a:off x="7365158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1.0,H-&gt;J</a:t>
            </a:r>
          </a:p>
        </p:txBody>
      </p:sp>
      <p:sp>
        <p:nvSpPr>
          <p:cNvPr id="38" name="Rectangle 27"/>
          <p:cNvSpPr>
            <a:spLocks/>
          </p:cNvSpPr>
          <p:nvPr/>
        </p:nvSpPr>
        <p:spPr bwMode="auto">
          <a:xfrm>
            <a:off x="7365158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.9,M-&gt;B</a:t>
            </a:r>
          </a:p>
        </p:txBody>
      </p:sp>
      <p:sp>
        <p:nvSpPr>
          <p:cNvPr id="39" name="Rectangle 28"/>
          <p:cNvSpPr>
            <a:spLocks/>
          </p:cNvSpPr>
          <p:nvPr/>
        </p:nvSpPr>
        <p:spPr bwMode="auto">
          <a:xfrm>
            <a:off x="7365158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1.3,S-&gt;S</a:t>
            </a:r>
          </a:p>
        </p:txBody>
      </p:sp>
      <p:sp>
        <p:nvSpPr>
          <p:cNvPr id="40" name="Rectangle 29"/>
          <p:cNvSpPr>
            <a:spLocks/>
          </p:cNvSpPr>
          <p:nvPr/>
        </p:nvSpPr>
        <p:spPr bwMode="auto">
          <a:xfrm>
            <a:off x="7365158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41" name="Line 30"/>
          <p:cNvSpPr>
            <a:spLocks noChangeShapeType="1"/>
          </p:cNvSpPr>
          <p:nvPr/>
        </p:nvSpPr>
        <p:spPr bwMode="auto">
          <a:xfrm>
            <a:off x="2061528" y="2536486"/>
            <a:ext cx="117951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>
            <a:off x="4297680" y="2536486"/>
            <a:ext cx="117792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6604000" y="2536486"/>
            <a:ext cx="117792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20920" y="4899947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Wait for several block for safety</a:t>
            </a:r>
          </a:p>
        </p:txBody>
      </p:sp>
    </p:spTree>
    <p:extLst>
      <p:ext uri="{BB962C8B-B14F-4D97-AF65-F5344CB8AC3E}">
        <p14:creationId xmlns:p14="http://schemas.microsoft.com/office/powerpoint/2010/main" val="14588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3" y="314568"/>
            <a:ext cx="2140412" cy="11884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36801" y="-2"/>
            <a:ext cx="7162799" cy="1706279"/>
            <a:chOff x="2349687" y="3919134"/>
            <a:chExt cx="9554494" cy="1906276"/>
          </a:xfrm>
        </p:grpSpPr>
        <p:pic>
          <p:nvPicPr>
            <p:cNvPr id="1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687" y="3919134"/>
              <a:ext cx="9514114" cy="182712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22308" y="4377077"/>
              <a:ext cx="9281873" cy="1448333"/>
              <a:chOff x="2622308" y="4377077"/>
              <a:chExt cx="9281873" cy="1448333"/>
            </a:xfrm>
          </p:grpSpPr>
          <p:sp>
            <p:nvSpPr>
              <p:cNvPr id="14" name="矩形 4"/>
              <p:cNvSpPr/>
              <p:nvPr/>
            </p:nvSpPr>
            <p:spPr>
              <a:xfrm>
                <a:off x="4618357" y="4377077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矩形 5"/>
              <p:cNvSpPr/>
              <p:nvPr/>
            </p:nvSpPr>
            <p:spPr>
              <a:xfrm>
                <a:off x="8250135" y="4471584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6"/>
              <p:cNvCxnSpPr/>
              <p:nvPr/>
            </p:nvCxnSpPr>
            <p:spPr>
              <a:xfrm flipH="1" flipV="1">
                <a:off x="4499384" y="4823129"/>
                <a:ext cx="1450836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7"/>
              <p:cNvCxnSpPr/>
              <p:nvPr/>
            </p:nvCxnSpPr>
            <p:spPr>
              <a:xfrm flipH="1" flipV="1">
                <a:off x="8009596" y="4823126"/>
                <a:ext cx="1438951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9"/>
              <p:cNvCxnSpPr/>
              <p:nvPr/>
            </p:nvCxnSpPr>
            <p:spPr>
              <a:xfrm flipV="1">
                <a:off x="2622308" y="5813436"/>
                <a:ext cx="9281873" cy="11974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0"/>
              <p:cNvSpPr txBox="1"/>
              <p:nvPr/>
            </p:nvSpPr>
            <p:spPr>
              <a:xfrm>
                <a:off x="5605715" y="5351232"/>
                <a:ext cx="2743200" cy="461664"/>
              </a:xfrm>
              <a:prstGeom prst="rect">
                <a:avLst/>
              </a:prstGeom>
            </p:spPr>
            <p:txBody>
              <a:bodyPr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400" dirty="0"/>
                  <a:t>Time</a:t>
                </a:r>
                <a:endParaRPr lang="zh-TW" altLang="en-US" sz="2400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020389" y="5184651"/>
            <a:ext cx="4890624" cy="1703628"/>
            <a:chOff x="4638327" y="4309216"/>
            <a:chExt cx="7383554" cy="2248884"/>
          </a:xfrm>
        </p:grpSpPr>
        <p:sp>
          <p:nvSpPr>
            <p:cNvPr id="21" name="矩形 4"/>
            <p:cNvSpPr/>
            <p:nvPr/>
          </p:nvSpPr>
          <p:spPr>
            <a:xfrm>
              <a:off x="5267235" y="4860173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6821208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8374961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6220677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7774430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4657392" y="5324064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4638327" y="5990317"/>
              <a:ext cx="5202744" cy="36709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5810478" y="6025569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29" name="矩形 12"/>
            <p:cNvSpPr/>
            <p:nvPr/>
          </p:nvSpPr>
          <p:spPr>
            <a:xfrm>
              <a:off x="10443454" y="4860173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5856149" y="4360698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9779425" y="4309216"/>
              <a:ext cx="2242456" cy="609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614" y="2579720"/>
            <a:ext cx="2067120" cy="200061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3797" y="1287169"/>
            <a:ext cx="9849869" cy="5316833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3200" dirty="0"/>
              <a:t>Each block is linked to a previous block</a:t>
            </a:r>
          </a:p>
          <a:p>
            <a:pPr marL="800100" lvl="1" indent="-342900"/>
            <a:r>
              <a:rPr lang="EN-US" altLang="ZH-HK" sz="3200" dirty="0"/>
              <a:t>A long chain called “blockchain” is formed</a:t>
            </a:r>
            <a:endParaRPr lang="en-US" sz="3200" dirty="0"/>
          </a:p>
          <a:p>
            <a:pPr marL="800100" lvl="1" indent="-342900"/>
            <a:r>
              <a:rPr lang="en-US" sz="3200" dirty="0"/>
              <a:t>Block Chain Orders Transactions</a:t>
            </a:r>
          </a:p>
          <a:p>
            <a:pPr marL="800100" lvl="1" indent="-342900"/>
            <a:r>
              <a:rPr lang="en-US" sz="32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endParaRPr lang="en-US" altLang="zh-HK" sz="2400" dirty="0"/>
          </a:p>
          <a:p>
            <a:pPr marL="1257300" lvl="2" indent="-342900"/>
            <a:r>
              <a:rPr lang="EN-US" altLang="ZH-HK" sz="2400" dirty="0"/>
              <a:t>the block is broadcasted to all users</a:t>
            </a:r>
            <a:endParaRPr lang="en-US" altLang="zh-HK" sz="2400" dirty="0"/>
          </a:p>
          <a:p>
            <a:pPr marL="1257300" lvl="2" indent="-342900"/>
            <a:endParaRPr lang="en-US" sz="2400" dirty="0"/>
          </a:p>
        </p:txBody>
      </p:sp>
      <p:pic>
        <p:nvPicPr>
          <p:cNvPr id="35" name="圖片 3" descr="block solu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00" y="3727861"/>
            <a:ext cx="1500574" cy="1133326"/>
          </a:xfrm>
          <a:prstGeom prst="rect">
            <a:avLst/>
          </a:prstGeom>
        </p:spPr>
      </p:pic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012" y="5452535"/>
            <a:ext cx="1131635" cy="13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Each user accepts the received block </a:t>
            </a:r>
            <a:r>
              <a:rPr lang="en-US" altLang="zh-HK" dirty="0"/>
              <a:t>if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973309" y="0"/>
            <a:ext cx="5167889" cy="1889864"/>
            <a:chOff x="1927172" y="1892774"/>
            <a:chExt cx="6342302" cy="3139102"/>
          </a:xfrm>
        </p:grpSpPr>
        <p:sp>
          <p:nvSpPr>
            <p:cNvPr id="5" name="矩形 3"/>
            <p:cNvSpPr/>
            <p:nvPr/>
          </p:nvSpPr>
          <p:spPr>
            <a:xfrm>
              <a:off x="2546660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6" name="矩形 4"/>
            <p:cNvSpPr/>
            <p:nvPr/>
          </p:nvSpPr>
          <p:spPr>
            <a:xfrm>
              <a:off x="4090615" y="2687510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7" name="矩形 5"/>
            <p:cNvSpPr/>
            <p:nvPr/>
          </p:nvSpPr>
          <p:spPr>
            <a:xfrm>
              <a:off x="5644101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8" name="直線單箭頭接點 6"/>
            <p:cNvCxnSpPr/>
            <p:nvPr/>
          </p:nvCxnSpPr>
          <p:spPr>
            <a:xfrm flipH="1">
              <a:off x="3490188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7"/>
            <p:cNvCxnSpPr/>
            <p:nvPr/>
          </p:nvCxnSpPr>
          <p:spPr>
            <a:xfrm flipH="1">
              <a:off x="5043674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8"/>
            <p:cNvCxnSpPr/>
            <p:nvPr/>
          </p:nvCxnSpPr>
          <p:spPr>
            <a:xfrm flipH="1">
              <a:off x="1927172" y="3163760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9"/>
            <p:cNvCxnSpPr/>
            <p:nvPr/>
          </p:nvCxnSpPr>
          <p:spPr>
            <a:xfrm flipV="1">
              <a:off x="2066478" y="4116056"/>
              <a:ext cx="4713806" cy="10991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0"/>
            <p:cNvSpPr txBox="1"/>
            <p:nvPr/>
          </p:nvSpPr>
          <p:spPr>
            <a:xfrm>
              <a:off x="3051781" y="4166026"/>
              <a:ext cx="2743200" cy="523220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/>
                <a:t>Time</a:t>
              </a:r>
              <a:endParaRPr lang="zh-TW" altLang="en-US" sz="2800"/>
            </a:p>
          </p:txBody>
        </p:sp>
        <p:sp>
          <p:nvSpPr>
            <p:cNvPr id="13" name="矩形 11"/>
            <p:cNvSpPr/>
            <p:nvPr/>
          </p:nvSpPr>
          <p:spPr>
            <a:xfrm>
              <a:off x="7197587" y="2249360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3147087" y="1892774"/>
              <a:ext cx="3096198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existing blocks</a:t>
              </a:r>
              <a:endParaRPr lang="zh-TW" altLang="en-US" sz="28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H="1">
              <a:off x="6610026" y="2697035"/>
              <a:ext cx="546550" cy="307541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197585" y="3384971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 flipV="1">
              <a:off x="6655114" y="3282781"/>
              <a:ext cx="482216" cy="438296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283042" y="4162797"/>
              <a:ext cx="1986432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branches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6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83" y="1383329"/>
            <a:ext cx="4787466" cy="3666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74" y="67235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7"/>
            <a:ext cx="5926283" cy="5560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 purpose:</a:t>
            </a:r>
          </a:p>
          <a:p>
            <a:pPr lvl="1"/>
            <a:r>
              <a:rPr lang="en-US" dirty="0"/>
              <a:t>Verify transactions</a:t>
            </a:r>
          </a:p>
          <a:p>
            <a:pPr lvl="1"/>
            <a:r>
              <a:rPr lang="en-US" dirty="0"/>
              <a:t>Safeguard the block chain</a:t>
            </a:r>
          </a:p>
          <a:p>
            <a:r>
              <a:rPr lang="en-US" dirty="0"/>
              <a:t>Mining: </a:t>
            </a:r>
          </a:p>
          <a:p>
            <a:pPr lvl="1"/>
            <a:r>
              <a:rPr lang="en-US" dirty="0"/>
              <a:t>Every 4 years, cut in half, every 10 minutes</a:t>
            </a:r>
          </a:p>
          <a:p>
            <a:pPr lvl="1"/>
            <a:r>
              <a:rPr lang="en-US" dirty="0"/>
              <a:t>all 21 million in 2140</a:t>
            </a:r>
          </a:p>
          <a:p>
            <a:pPr lvl="1"/>
            <a:r>
              <a:rPr lang="en-US" dirty="0">
                <a:hlinkClick r:id="rId5"/>
              </a:rPr>
              <a:t>Current 16.3 million</a:t>
            </a:r>
            <a:endParaRPr lang="en-US" dirty="0"/>
          </a:p>
          <a:p>
            <a:pPr lvl="1"/>
            <a:r>
              <a:rPr lang="en-US" dirty="0"/>
              <a:t>Smallest: 1/100,000,000 </a:t>
            </a:r>
            <a:r>
              <a:rPr lang="en-US" dirty="0" err="1"/>
              <a:t>BitCoin</a:t>
            </a:r>
            <a:r>
              <a:rPr lang="en-US" dirty="0"/>
              <a:t>  = 1 Satoshi</a:t>
            </a:r>
          </a:p>
          <a:p>
            <a:pPr lvl="1"/>
            <a:r>
              <a:rPr lang="en-US" dirty="0"/>
              <a:t>Future: transactions</a:t>
            </a:r>
          </a:p>
          <a:p>
            <a:r>
              <a:rPr lang="en-US" dirty="0"/>
              <a:t>How 10 minutes:</a:t>
            </a:r>
          </a:p>
          <a:p>
            <a:pPr lvl="1"/>
            <a:r>
              <a:rPr lang="en-US" dirty="0"/>
              <a:t>Adjust difficulty every 2016 blocks, (around 2 weeks)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8719" y="4729241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73414" y="4359909"/>
            <a:ext cx="87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Links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672" y="1884949"/>
            <a:ext cx="3465698" cy="2214766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47" y="99843"/>
            <a:ext cx="4341942" cy="150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43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Chain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0160" y="1110147"/>
            <a:ext cx="5725338" cy="4798539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Permanent and transparent records of transactions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Distributed, encrypted, trusted ledgers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Secure, indelible, consensus based, auditable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Permissioned or </a:t>
            </a:r>
            <a:r>
              <a:rPr lang="en-US" altLang="en-US" dirty="0" err="1">
                <a:cs typeface="Arial" panose="020B0604020202020204" pitchFamily="34" charset="0"/>
              </a:rPr>
              <a:t>permissionless</a:t>
            </a:r>
            <a:r>
              <a:rPr lang="en-US" altLang="en-US" dirty="0">
                <a:cs typeface="Arial" panose="020B0604020202020204" pitchFamily="34" charset="0"/>
              </a:rPr>
              <a:t>, replicated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Potential of eliminating intermediaries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" y="410506"/>
            <a:ext cx="5661488" cy="2803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8" y="3730919"/>
            <a:ext cx="5717734" cy="28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for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5" y="1107566"/>
            <a:ext cx="12192000" cy="52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Shared ledger &amp; 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ledger</a:t>
            </a:r>
          </a:p>
          <a:p>
            <a:pPr lvl="1"/>
            <a:r>
              <a:rPr lang="en-US" dirty="0"/>
              <a:t>Shared between participants</a:t>
            </a:r>
          </a:p>
          <a:p>
            <a:pPr lvl="1"/>
            <a:r>
              <a:rPr lang="en-US" dirty="0"/>
              <a:t>Participants have own copy through replication</a:t>
            </a:r>
          </a:p>
          <a:p>
            <a:pPr lvl="1"/>
            <a:r>
              <a:rPr lang="en-US" dirty="0"/>
              <a:t>Permissioned, so participants see only appropriate transactions</a:t>
            </a:r>
          </a:p>
          <a:p>
            <a:pPr lvl="1"/>
            <a:r>
              <a:rPr lang="en-US" dirty="0"/>
              <a:t>THE shared system of record</a:t>
            </a:r>
          </a:p>
          <a:p>
            <a:r>
              <a:rPr lang="en-US" dirty="0">
                <a:solidFill>
                  <a:srgbClr val="4178BF"/>
                </a:solidFill>
                <a:latin typeface="Arial" panose="020B0604020202020204" pitchFamily="34" charset="0"/>
              </a:rPr>
              <a:t>Records all transactions across business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Smart Contract</a:t>
            </a:r>
          </a:p>
          <a:p>
            <a:pPr lvl="1"/>
            <a:r>
              <a:rPr lang="en-US" dirty="0"/>
              <a:t>Verifiable, signed</a:t>
            </a:r>
          </a:p>
          <a:p>
            <a:pPr lvl="1"/>
            <a:r>
              <a:rPr lang="en-US" dirty="0"/>
              <a:t>Encoded in programming language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Defines contractual conditions under which corporate Bond transfer occurs</a:t>
            </a:r>
          </a:p>
          <a:p>
            <a:r>
              <a:rPr lang="en-US" dirty="0">
                <a:solidFill>
                  <a:srgbClr val="C00000"/>
                </a:solidFill>
              </a:rPr>
              <a:t>Business rules implied by the contract … embedded in the Blockchain and executed with the transaction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&amp;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pPr lvl="1"/>
            <a:r>
              <a:rPr lang="en-US" dirty="0"/>
              <a:t>Participants need:</a:t>
            </a:r>
          </a:p>
          <a:p>
            <a:pPr lvl="2"/>
            <a:r>
              <a:rPr lang="en-US" dirty="0"/>
              <a:t>Appropriate confidentiality between subsets of participants</a:t>
            </a:r>
          </a:p>
          <a:p>
            <a:pPr lvl="2"/>
            <a:r>
              <a:rPr lang="en-US" dirty="0"/>
              <a:t>Identity not linked to a transaction</a:t>
            </a:r>
          </a:p>
          <a:p>
            <a:pPr lvl="1"/>
            <a:r>
              <a:rPr lang="en-US" dirty="0"/>
              <a:t>Transactions need to be authenticated</a:t>
            </a:r>
          </a:p>
          <a:p>
            <a:pPr lvl="1"/>
            <a:r>
              <a:rPr lang="en-US" dirty="0"/>
              <a:t>Cryptography central to these processes</a:t>
            </a:r>
          </a:p>
          <a:p>
            <a:r>
              <a:rPr lang="en-US" dirty="0">
                <a:solidFill>
                  <a:schemeClr val="accent2"/>
                </a:solidFill>
              </a:rPr>
              <a:t>The ledger is shared, but participants require privacy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  <a:p>
            <a:pPr lvl="1"/>
            <a:r>
              <a:rPr lang="en-US" dirty="0"/>
              <a:t>Participants </a:t>
            </a:r>
            <a:r>
              <a:rPr lang="en-US" b="1" dirty="0"/>
              <a:t>endorse </a:t>
            </a:r>
            <a:r>
              <a:rPr lang="en-US" dirty="0"/>
              <a:t>transactions</a:t>
            </a:r>
          </a:p>
          <a:p>
            <a:pPr lvl="2"/>
            <a:r>
              <a:rPr lang="en-US" dirty="0"/>
              <a:t>Business network decides who will endorse transactions</a:t>
            </a:r>
          </a:p>
          <a:p>
            <a:pPr lvl="2"/>
            <a:r>
              <a:rPr lang="en-US" dirty="0"/>
              <a:t>Endorsed transactions are added to the ledger with appropriate confidentiality</a:t>
            </a:r>
          </a:p>
          <a:p>
            <a:pPr lvl="1"/>
            <a:r>
              <a:rPr lang="en-US" dirty="0"/>
              <a:t>Assets have a verifiable audit trail</a:t>
            </a:r>
          </a:p>
          <a:p>
            <a:pPr lvl="2"/>
            <a:r>
              <a:rPr lang="en-US" dirty="0"/>
              <a:t>Transactions cannot be modified, inserted or deleted</a:t>
            </a:r>
          </a:p>
          <a:p>
            <a:r>
              <a:rPr lang="en-US" dirty="0">
                <a:solidFill>
                  <a:srgbClr val="00B050"/>
                </a:solidFill>
              </a:rPr>
              <a:t>The ledger is a trusted source of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endParaRPr lang="en-US" dirty="0"/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44" y="3522765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Sending Money</a:t>
            </a:r>
          </a:p>
          <a:p>
            <a:r>
              <a:rPr lang="en-US" dirty="0"/>
              <a:t>Transaction, Ledger &amp; Bitcoin owning</a:t>
            </a:r>
          </a:p>
          <a:p>
            <a:r>
              <a:rPr lang="en-US" dirty="0"/>
              <a:t>Double Spending &amp; Blockchain</a:t>
            </a:r>
          </a:p>
          <a:p>
            <a:r>
              <a:rPr lang="en-US" dirty="0"/>
              <a:t>Mining</a:t>
            </a:r>
          </a:p>
          <a:p>
            <a:r>
              <a:rPr lang="en-US" dirty="0"/>
              <a:t>Blockchain application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Reference</a:t>
            </a:r>
          </a:p>
          <a:p>
            <a:r>
              <a:rPr lang="en-US" altLang="en-US" dirty="0">
                <a:hlinkClick r:id="rId2" action="ppaction://hlinksldjump"/>
              </a:rPr>
              <a:t>cryptographic Basic</a:t>
            </a:r>
            <a:endParaRPr lang="en-US" altLang="en-US" dirty="0"/>
          </a:p>
          <a:p>
            <a:r>
              <a:rPr lang="en-US" dirty="0">
                <a:hlinkClick r:id="rId3" action="ppaction://hlinksldjump"/>
              </a:rPr>
              <a:t>reference documents</a:t>
            </a:r>
            <a:endParaRPr lang="en-US" dirty="0"/>
          </a:p>
          <a:p>
            <a:r>
              <a:rPr lang="en-US" dirty="0" err="1">
                <a:hlinkClick r:id="rId2" action="ppaction://hlinksldjump"/>
              </a:rPr>
              <a:t>Ethereum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89" y="191247"/>
            <a:ext cx="9423400" cy="67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4462" y="365125"/>
            <a:ext cx="11671396" cy="6181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7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4" y="3141134"/>
            <a:ext cx="1996017" cy="5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4818" name="AutoShape 2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19" name="AutoShape 3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3" name="AutoShape 7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4" name="AutoShape 8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482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8" name="AutoShape 12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9" name="AutoShape 13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8221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1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42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46" name="AutoShape 6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47" name="AutoShape 7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51" name="AutoShape 11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5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66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34" y="2442634"/>
            <a:ext cx="1972733" cy="19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63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89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890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6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 –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11818375" cy="1618226"/>
          </a:xfrm>
        </p:spPr>
        <p:txBody>
          <a:bodyPr/>
          <a:lstStyle/>
          <a:p>
            <a:r>
              <a:rPr lang="en-US" altLang="en-US" dirty="0"/>
              <a:t>Find a particular 256 bit (32 byte) number</a:t>
            </a:r>
          </a:p>
          <a:p>
            <a:r>
              <a:rPr lang="en-US" altLang="en-US" dirty="0"/>
              <a:t>Enumerate all numbers (finite) @ 1 billion/sec (1GHz)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13634"/>
              </p:ext>
            </p:extLst>
          </p:nvPr>
        </p:nvGraphicFramePr>
        <p:xfrm>
          <a:off x="1587500" y="2301479"/>
          <a:ext cx="9550400" cy="4054871"/>
        </p:xfrm>
        <a:graphic>
          <a:graphicData uri="http://schemas.openxmlformats.org/drawingml/2006/table">
            <a:tbl>
              <a:tblPr/>
              <a:tblGrid>
                <a:gridCol w="71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billion = giga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9            1,073,741,824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 sec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trillion = tera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12   1,099,511,627,776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 mins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1,125,899,906,842,620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 days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1,152,921,504,606,850,000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36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12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39 billion years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38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 million-trillion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1983" y="6324084"/>
            <a:ext cx="596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Total Number of Atoms on Earth: </a:t>
            </a:r>
            <a:r>
              <a:rPr lang="en-US" altLang="en-US" sz="2800" b="1" dirty="0">
                <a:solidFill>
                  <a:srgbClr val="FF0000"/>
                </a:solidFill>
              </a:rPr>
              <a:t>2^160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4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3109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b="1" dirty="0"/>
              <a:t>Nonce</a:t>
            </a:r>
            <a:r>
              <a:rPr lang="en-US" altLang="en-US" sz="3600" dirty="0"/>
              <a:t>: A large (&gt;128 bit) random number. No two </a:t>
            </a:r>
            <a:r>
              <a:rPr lang="en-US" altLang="en-US" sz="3600" dirty="0" err="1"/>
              <a:t>nonces</a:t>
            </a:r>
            <a:r>
              <a:rPr lang="en-US" altLang="en-US" sz="3600" dirty="0"/>
              <a:t> are equal</a:t>
            </a:r>
          </a:p>
          <a:p>
            <a:r>
              <a:rPr lang="en-US" altLang="en-US" sz="3600" dirty="0"/>
              <a:t>Cryptographic </a:t>
            </a:r>
            <a:r>
              <a:rPr lang="en-US" altLang="en-US" sz="3600" b="1" dirty="0"/>
              <a:t>Hash</a:t>
            </a:r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pPr marL="0" indent="0">
              <a:buNone/>
            </a:pPr>
            <a:endParaRPr lang="en-US" altLang="en-US" sz="3600" b="1" dirty="0"/>
          </a:p>
          <a:p>
            <a:r>
              <a:rPr lang="en-US" altLang="en-US" sz="3600" dirty="0"/>
              <a:t>Not two inputs produce the same output hash!</a:t>
            </a:r>
          </a:p>
          <a:p>
            <a:pPr lvl="1"/>
            <a:r>
              <a:rPr lang="en-US" altLang="en-US" sz="3200" dirty="0"/>
              <a:t>If you know the input, you can easily compute the hash</a:t>
            </a:r>
          </a:p>
          <a:p>
            <a:pPr lvl="1"/>
            <a:r>
              <a:rPr lang="en-US" altLang="en-US" sz="3200" dirty="0"/>
              <a:t>You cannot find ANY input that produces a particular hash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56527" y="2997133"/>
            <a:ext cx="7418116" cy="1168539"/>
            <a:chOff x="1956527" y="2997133"/>
            <a:chExt cx="7418116" cy="11685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956527" y="3166585"/>
              <a:ext cx="2526156" cy="830997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</a:rPr>
                <a:t>Input Data Bits, large number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26810" y="3166583"/>
              <a:ext cx="1447833" cy="830997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256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 bit hash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146248" y="2997133"/>
              <a:ext cx="2083266" cy="1168539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Hash </a:t>
              </a:r>
              <a:br>
                <a:rPr lang="en-US" altLang="en-US" sz="2400" b="1" dirty="0">
                  <a:solidFill>
                    <a:schemeClr val="tx1"/>
                  </a:solidFill>
                </a:rPr>
              </a:br>
              <a:r>
                <a:rPr lang="en-US" altLang="en-US" sz="24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464242" y="3574946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267186" y="3586014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355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Asymmetric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Public Key Encryption</a:t>
            </a:r>
          </a:p>
          <a:p>
            <a:pPr lvl="1"/>
            <a:r>
              <a:rPr lang="en-US" altLang="en-US" dirty="0"/>
              <a:t>3</a:t>
            </a:r>
            <a:r>
              <a:rPr lang="en-US" altLang="en-US" baseline="30000" dirty="0"/>
              <a:t>rd</a:t>
            </a:r>
            <a:r>
              <a:rPr lang="en-US" altLang="en-US" dirty="0"/>
              <a:t> party send </a:t>
            </a:r>
            <a:r>
              <a:rPr lang="en-US" altLang="en-US" dirty="0" err="1"/>
              <a:t>msg</a:t>
            </a:r>
            <a:r>
              <a:rPr lang="en-US" altLang="en-US" dirty="0"/>
              <a:t> to owner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Digital Signatures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verify that send by owner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332" y="2709401"/>
            <a:ext cx="2057400" cy="404813"/>
          </a:xfrm>
          <a:prstGeom prst="rect">
            <a:avLst/>
          </a:prstGeom>
          <a:solidFill>
            <a:srgbClr val="00CCFF"/>
          </a:solidFill>
          <a:ln w="38100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(plaintext)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532" y="2725276"/>
            <a:ext cx="2260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Output (ciphertext)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453495" y="2687176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48670" y="29411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44132" y="2950701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77532" y="3715876"/>
            <a:ext cx="2895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Plaintext (same as input)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453495" y="3617451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000932" y="3868276"/>
            <a:ext cx="1481138" cy="31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4132" y="38809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7420532" y="3106276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3000932" y="3411076"/>
            <a:ext cx="441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3000932" y="3411076"/>
            <a:ext cx="0" cy="45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744132" y="21918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key (k1)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515532" y="42492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Private key (k2)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 flipV="1">
            <a:off x="5363132" y="4173076"/>
            <a:ext cx="228600" cy="1524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5515532" y="2420476"/>
            <a:ext cx="304800" cy="228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145649" y="5859479"/>
            <a:ext cx="1952625" cy="395287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Document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798361" y="5713803"/>
            <a:ext cx="1524000" cy="669925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Hash of input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008161" y="5561403"/>
            <a:ext cx="1524000" cy="944562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 hash with private key</a:t>
            </a: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41125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3223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7924527" cy="5026589"/>
          </a:xfrm>
        </p:spPr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4</a:t>
            </a:fld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39" y="2765354"/>
            <a:ext cx="4631928" cy="40184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432800" y="119487"/>
            <a:ext cx="2997200" cy="2843849"/>
            <a:chOff x="7949745" y="1355620"/>
            <a:chExt cx="2328788" cy="2323645"/>
          </a:xfrm>
        </p:grpSpPr>
        <p:pic>
          <p:nvPicPr>
            <p:cNvPr id="6" name="圖片 3" descr="bank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5381" y="1355620"/>
              <a:ext cx="2169581" cy="1750043"/>
            </a:xfrm>
            <a:prstGeom prst="rect">
              <a:avLst/>
            </a:prstGeom>
          </p:spPr>
        </p:pic>
        <p:sp>
          <p:nvSpPr>
            <p:cNvPr id="7" name="乘號 6"/>
            <p:cNvSpPr/>
            <p:nvPr/>
          </p:nvSpPr>
          <p:spPr>
            <a:xfrm>
              <a:off x="7949745" y="1577205"/>
              <a:ext cx="2328788" cy="21020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Bitcoin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01527"/>
              </p:ext>
            </p:extLst>
          </p:nvPr>
        </p:nvGraphicFramePr>
        <p:xfrm>
          <a:off x="486912" y="1718511"/>
          <a:ext cx="3608838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4419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80441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Alice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Frank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Carlos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0.0000001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0620" y="11873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5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413500" y="689809"/>
            <a:ext cx="3254358" cy="3120841"/>
            <a:chOff x="6413500" y="689809"/>
            <a:chExt cx="3254358" cy="31208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cxnSpLocks/>
              <a:stCxn id="53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  <a:stCxn id="54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endCxn id="55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7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stCxn id="56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6480" y="4318001"/>
            <a:ext cx="2374426" cy="2318360"/>
            <a:chOff x="6413500" y="689809"/>
            <a:chExt cx="3254358" cy="312084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  <a:stCxn id="88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stCxn id="89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90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  <a:stCxn id="92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1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40" y="5370988"/>
            <a:ext cx="998650" cy="6757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78" y="4461102"/>
            <a:ext cx="2432221" cy="22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86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6</a:t>
            </a:fld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218698" y="452755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460248" y="376217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698498" y="561346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2466" y="3239210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cxnSpLocks/>
            <a:endCxn id="7" idx="2"/>
          </p:cNvCxnSpPr>
          <p:nvPr/>
        </p:nvCxnSpPr>
        <p:spPr>
          <a:xfrm>
            <a:off x="529085" y="4641850"/>
            <a:ext cx="16896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7" idx="6"/>
            <a:endCxn id="8" idx="3"/>
          </p:cNvCxnSpPr>
          <p:nvPr/>
        </p:nvCxnSpPr>
        <p:spPr>
          <a:xfrm flipV="1">
            <a:off x="2434598" y="3957293"/>
            <a:ext cx="2057268" cy="68455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7" idx="6"/>
            <a:endCxn id="9" idx="2"/>
          </p:cNvCxnSpPr>
          <p:nvPr/>
        </p:nvCxnSpPr>
        <p:spPr>
          <a:xfrm>
            <a:off x="2434598" y="4641850"/>
            <a:ext cx="3263900" cy="10859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31557" y="253446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9807" y="429957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541" y="478090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5566" y="346442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6148" y="275957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0484" y="452755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7527" y="4798054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479010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56365" y="1519162"/>
            <a:ext cx="4678019" cy="7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       5.0  BTC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565709" y="121519"/>
            <a:ext cx="2099070" cy="2169369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35" y="1065676"/>
            <a:ext cx="998650" cy="6757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21" y="70719"/>
            <a:ext cx="2166069" cy="218845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920493" y="2641587"/>
            <a:ext cx="2666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Andy  Juan	6 BTC</a:t>
            </a: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</a:t>
            </a:r>
            <a:endParaRPr lang="en-US" sz="2000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62340" y="4332428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7677711" y="3909479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7641375" y="472896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7078240" y="4104601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7046622" y="4527550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8425128" y="430563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8388792" y="5125117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7825657" y="4500752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7794039" y="4923701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9091495" y="469510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8492024" y="4890223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690966" y="3762499"/>
            <a:ext cx="1388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Passing other’s transactions along</a:t>
            </a:r>
          </a:p>
        </p:txBody>
      </p:sp>
    </p:spTree>
    <p:extLst>
      <p:ext uri="{BB962C8B-B14F-4D97-AF65-F5344CB8AC3E}">
        <p14:creationId xmlns:p14="http://schemas.microsoft.com/office/powerpoint/2010/main" val="11607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4127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0.18346 -0.1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0.28554 0.1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60" grpId="0"/>
      <p:bldP spid="61" grpId="0" animBg="1"/>
      <p:bldP spid="64" grpId="0" animBg="1"/>
      <p:bldP spid="65" grpId="0" animBg="1"/>
      <p:bldP spid="78" grpId="0" animBg="1"/>
      <p:bldP spid="79" grpId="0" animBg="1"/>
      <p:bldP spid="82" grpId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" y="4338160"/>
            <a:ext cx="6450638" cy="1250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 &amp;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03" y="1531237"/>
            <a:ext cx="1101597" cy="1133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5102" y="2024061"/>
            <a:ext cx="1989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Digital Signature</a:t>
            </a:r>
          </a:p>
          <a:p>
            <a:r>
              <a:rPr lang="en-US" dirty="0"/>
              <a:t>Bf853d30272138df448817512c8de9cc3f75849eac1234cc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9420" y="1531005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02329" y="2249419"/>
            <a:ext cx="1134558" cy="83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769" y="5092046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635" y="5098362"/>
            <a:ext cx="976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1070" y="57673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</p:spTree>
    <p:extLst>
      <p:ext uri="{BB962C8B-B14F-4D97-AF65-F5344CB8AC3E}">
        <p14:creationId xmlns:p14="http://schemas.microsoft.com/office/powerpoint/2010/main" val="2307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2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2733" y="1041331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7370" y="1276350"/>
            <a:ext cx="2653330" cy="2286000"/>
            <a:chOff x="407370" y="1276350"/>
            <a:chExt cx="2653330" cy="2286000"/>
          </a:xfrm>
        </p:grpSpPr>
        <p:sp>
          <p:nvSpPr>
            <p:cNvPr id="9" name="Rectangle 8"/>
            <p:cNvSpPr/>
            <p:nvPr/>
          </p:nvSpPr>
          <p:spPr>
            <a:xfrm>
              <a:off x="443530" y="1276350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27200" y="1338513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36988" y="2895865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370" y="2950468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9900" y="2140330"/>
            <a:ext cx="1333500" cy="611882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7016" y="2217861"/>
            <a:ext cx="1754584" cy="456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</p:txBody>
      </p:sp>
      <p:cxnSp>
        <p:nvCxnSpPr>
          <p:cNvPr id="20" name="Straight Arrow Connector 19"/>
          <p:cNvCxnSpPr>
            <a:cxnSpLocks/>
            <a:stCxn id="18" idx="3"/>
            <a:endCxn id="19" idx="1"/>
          </p:cNvCxnSpPr>
          <p:nvPr/>
        </p:nvCxnSpPr>
        <p:spPr>
          <a:xfrm>
            <a:off x="1803400" y="2446271"/>
            <a:ext cx="353616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16508" y="4330700"/>
            <a:ext cx="7208242" cy="235013"/>
            <a:chOff x="316508" y="4330700"/>
            <a:chExt cx="7208242" cy="23501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6508" y="4445000"/>
              <a:ext cx="720824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149860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63855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854700" y="433711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6450" y="4715257"/>
            <a:ext cx="1555750" cy="1723643"/>
            <a:chOff x="2470150" y="5572507"/>
            <a:chExt cx="1555750" cy="1723643"/>
          </a:xfrm>
        </p:grpSpPr>
        <p:sp>
          <p:nvSpPr>
            <p:cNvPr id="28" name="Rectangle 27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52750" y="4715257"/>
            <a:ext cx="1555750" cy="1723643"/>
            <a:chOff x="2470150" y="5572507"/>
            <a:chExt cx="1555750" cy="1723643"/>
          </a:xfrm>
        </p:grpSpPr>
        <p:sp>
          <p:nvSpPr>
            <p:cNvPr id="32" name="Rectangle 31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84775" y="4692200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5" name="Rectangle 34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274" y="2530663"/>
            <a:ext cx="5812905" cy="4190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 public key</a:t>
            </a:r>
          </a:p>
          <a:p>
            <a:pPr lvl="2"/>
            <a:r>
              <a:rPr lang="en-US" dirty="0"/>
              <a:t>that belongs to the redeemer of the output transaction. </a:t>
            </a:r>
          </a:p>
          <a:p>
            <a:pPr lvl="1"/>
            <a:r>
              <a:rPr lang="en-US" dirty="0"/>
              <a:t>2) An ECDSA hash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600" dirty="0"/>
              <a:t>being sent to the recipient.</a:t>
            </a:r>
          </a:p>
          <a:p>
            <a:pPr lvl="1"/>
            <a:r>
              <a:rPr lang="en-US" dirty="0"/>
              <a:t>Change</a:t>
            </a:r>
          </a:p>
          <a:p>
            <a:pPr lvl="2"/>
            <a:r>
              <a:rPr lang="en-US" dirty="0"/>
              <a:t>being sent back to the original sender (if any) </a:t>
            </a:r>
          </a:p>
          <a:p>
            <a:pPr lvl="1"/>
            <a:r>
              <a:rPr lang="en-US" dirty="0"/>
              <a:t>Voluntary transaction fee</a:t>
            </a:r>
          </a:p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760" y="2369389"/>
            <a:ext cx="5674983" cy="4453543"/>
            <a:chOff x="12700" y="1998663"/>
            <a:chExt cx="5016500" cy="39846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" y="2027238"/>
              <a:ext cx="3159125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998663"/>
              <a:ext cx="1784350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38" y="2016125"/>
              <a:ext cx="2163762" cy="396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5" y="1004836"/>
            <a:ext cx="5951605" cy="1153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2481" y="1724216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43311" y="1742034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16190" y="1002892"/>
            <a:ext cx="5347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</p:spTree>
    <p:extLst>
      <p:ext uri="{BB962C8B-B14F-4D97-AF65-F5344CB8AC3E}">
        <p14:creationId xmlns:p14="http://schemas.microsoft.com/office/powerpoint/2010/main" val="3671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1466</Words>
  <Application>Microsoft Office PowerPoint</Application>
  <PresentationFormat>Widescreen</PresentationFormat>
  <Paragraphs>496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Gill Sans</vt:lpstr>
      <vt:lpstr>Gill Sans Light</vt:lpstr>
      <vt:lpstr>PMingLiU</vt:lpstr>
      <vt:lpstr>微软雅黑</vt:lpstr>
      <vt:lpstr>等线</vt:lpstr>
      <vt:lpstr>等线 Light</vt:lpstr>
      <vt:lpstr>Arial</vt:lpstr>
      <vt:lpstr>Arial Black</vt:lpstr>
      <vt:lpstr>Calibri</vt:lpstr>
      <vt:lpstr>Calibri Light</vt:lpstr>
      <vt:lpstr>Times New Roman</vt:lpstr>
      <vt:lpstr>Wingdings</vt:lpstr>
      <vt:lpstr>Wingdings 3</vt:lpstr>
      <vt:lpstr>Office Theme</vt:lpstr>
      <vt:lpstr>比特币 实现技术解析</vt:lpstr>
      <vt:lpstr>How Bitcoin Works</vt:lpstr>
      <vt:lpstr>Outline</vt:lpstr>
      <vt:lpstr>Introduction</vt:lpstr>
      <vt:lpstr>What is Bitcoin</vt:lpstr>
      <vt:lpstr>Sending Money</vt:lpstr>
      <vt:lpstr>Sending Money &amp; Authentication</vt:lpstr>
      <vt:lpstr>Digital Signature</vt:lpstr>
      <vt:lpstr>Transactions in more detail</vt:lpstr>
      <vt:lpstr>Coins flow from Inputs to Outputs</vt:lpstr>
      <vt:lpstr>Transaction and Ledger</vt:lpstr>
      <vt:lpstr>Real Transactions</vt:lpstr>
      <vt:lpstr>Transaction Verification</vt:lpstr>
      <vt:lpstr>Balance Calculation</vt:lpstr>
      <vt:lpstr>Complex Transactions: Mathematical Puzzles</vt:lpstr>
      <vt:lpstr>Transaction Security</vt:lpstr>
      <vt:lpstr>Block Chain</vt:lpstr>
      <vt:lpstr>Cryptographic Hash</vt:lpstr>
      <vt:lpstr>Block Header Hash Relations</vt:lpstr>
      <vt:lpstr>Double Spending Prevention</vt:lpstr>
      <vt:lpstr>Recap</vt:lpstr>
      <vt:lpstr>Recap 2</vt:lpstr>
      <vt:lpstr>Mining</vt:lpstr>
      <vt:lpstr>Chain Applications</vt:lpstr>
      <vt:lpstr>Blockchain for business</vt:lpstr>
      <vt:lpstr>Shared ledger &amp; Smart Contract</vt:lpstr>
      <vt:lpstr>Privacy &amp; Trust</vt:lpstr>
      <vt:lpstr>Summery</vt:lpstr>
      <vt:lpstr>Q &amp; A</vt:lpstr>
      <vt:lpstr>Ethereum</vt:lpstr>
      <vt:lpstr>PowerPoint Presentation</vt:lpstr>
      <vt:lpstr>PowerPoint Presentation</vt:lpstr>
      <vt:lpstr>PowerPoint Presentation</vt:lpstr>
      <vt:lpstr>PowerPoint Presentation</vt:lpstr>
      <vt:lpstr>Cryptographic Basic – Large Numbers</vt:lpstr>
      <vt:lpstr>Cryptographic Basics - Hash</vt:lpstr>
      <vt:lpstr>Cryptographic Basics - Asymmetric encryption</vt:lpstr>
      <vt:lpstr>Reference documents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199</cp:revision>
  <dcterms:created xsi:type="dcterms:W3CDTF">2017-05-28T02:47:33Z</dcterms:created>
  <dcterms:modified xsi:type="dcterms:W3CDTF">2017-06-01T03:11:18Z</dcterms:modified>
</cp:coreProperties>
</file>